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Poppins Bold" charset="1" panose="00000800000000000000"/>
      <p:regular r:id="rId18"/>
    </p:embeddedFont>
    <p:embeddedFont>
      <p:font typeface="Lato" charset="1" panose="020F0502020204030203"/>
      <p:regular r:id="rId19"/>
    </p:embeddedFont>
    <p:embeddedFont>
      <p:font typeface="Poppins" charset="1" panose="00000500000000000000"/>
      <p:regular r:id="rId20"/>
    </p:embeddedFont>
    <p:embeddedFont>
      <p:font typeface="Lato Bold" charset="1" panose="020F05020202040302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png>
</file>

<file path=ppt/media/image21.svg>
</file>

<file path=ppt/media/image3.sv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9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077299" y="939576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027344"/>
            <a:ext cx="14328934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10 PRINCIPLES OF ECONOMICS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11276736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Pengantar Ekonomi Makro / </a:t>
            </a:r>
            <a:r>
              <a:rPr lang="en-US" sz="2700">
                <a:solidFill>
                  <a:srgbClr val="FFCC00"/>
                </a:solidFill>
                <a:latin typeface="Lato"/>
                <a:ea typeface="Lato"/>
                <a:cs typeface="Lato"/>
                <a:sym typeface="Lato"/>
              </a:rPr>
              <a:t>Ringkasan Materi Minggu 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550698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REHAGEL REISA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23240010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223014">
            <a:off x="10390308" y="-61853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461803"/>
            <a:ext cx="16230600" cy="650410"/>
            <a:chOff x="0" y="0"/>
            <a:chExt cx="4274726" cy="1713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171301"/>
            </a:xfrm>
            <a:custGeom>
              <a:avLst/>
              <a:gdLst/>
              <a:ahLst/>
              <a:cxnLst/>
              <a:rect r="r" b="b" t="t" l="l"/>
              <a:pathLst>
                <a:path h="1713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42682"/>
                  </a:lnTo>
                  <a:cubicBezTo>
                    <a:pt x="4274726" y="158488"/>
                    <a:pt x="4261912" y="171301"/>
                    <a:pt x="4246106" y="171301"/>
                  </a:cubicBezTo>
                  <a:lnTo>
                    <a:pt x="28620" y="171301"/>
                  </a:lnTo>
                  <a:cubicBezTo>
                    <a:pt x="12813" y="171301"/>
                    <a:pt x="0" y="158488"/>
                    <a:pt x="0" y="142682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63411" y="4581384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99461" y="4567019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5" y="0"/>
                </a:lnTo>
                <a:lnTo>
                  <a:pt x="408165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35512" y="4552655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8"/>
                </a:lnTo>
                <a:lnTo>
                  <a:pt x="0" y="411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571562" y="4538290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85361" y="2401896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1" y="0"/>
                </a:lnTo>
                <a:lnTo>
                  <a:pt x="650411" y="650411"/>
                </a:lnTo>
                <a:lnTo>
                  <a:pt x="0" y="650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6004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2021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3411" y="6261874"/>
            <a:ext cx="3253027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 our first year, we successfully launched a new product/service, received positive feedback from early users, and formed partnerships with key industry players.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290181"/>
            <a:ext cx="571746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ACCOMPLISHMENTS DATE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320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99461" y="6261874"/>
            <a:ext cx="3253027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expanded into new markets, improved operational efficiency, and saw an increase in customer satisfaction.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6810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35512" y="6261874"/>
            <a:ext cx="3253027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secured funding for growth, refined our offerings based on customer feedback, and formed strategic partnerships.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041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Present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71562" y="6261874"/>
            <a:ext cx="3253027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achieved profitability, expanded our product line, and strengthened our brand reputation through positive customer feedback.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653219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463029" y="3247838"/>
            <a:ext cx="8047489" cy="459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Inflasi: Pencetakan uang berlebih mengarah pada</a:t>
            </a:r>
          </a:p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     penurunan daya beli uang, menyebabkan harga naik.</a:t>
            </a:r>
          </a:p>
          <a:p>
            <a:pPr algn="just">
              <a:lnSpc>
                <a:spcPts val="3359"/>
              </a:lnSpc>
            </a:pPr>
          </a:p>
          <a:p>
            <a:pPr algn="just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Pengurangan Tabungan: Inflasi mengikis nilai tabungan dan mendorong orang untuk segera menghabiskan uang sebelum nilainya turun.</a:t>
            </a:r>
          </a:p>
          <a:p>
            <a:pPr algn="just">
              <a:lnSpc>
                <a:spcPts val="3359"/>
              </a:lnSpc>
            </a:pPr>
          </a:p>
          <a:p>
            <a:pPr algn="just" marL="518158" indent="-259079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3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Pengurangan Investasi: Ketidakpastian ekonomi yang disebabkan oleh inflasi menghambat bisnis dari berinvestasi dan menciptakan lapangan kerja.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281884" y="1485900"/>
            <a:ext cx="5289104" cy="120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8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PRICES RISE WHEN THE GOVERNMENT PRINTS TOO MUCH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97623" y="2510855"/>
            <a:ext cx="7533805" cy="757292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5426610"/>
            <a:ext cx="7460755" cy="687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0"/>
              </a:lnSpc>
            </a:pPr>
            <a:r>
              <a:rPr lang="en-US" sz="46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Rehagel Reisa 23240010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7775" y="3422410"/>
            <a:ext cx="15148103" cy="6232551"/>
            <a:chOff x="0" y="0"/>
            <a:chExt cx="3989624" cy="16414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13019"/>
            <a:ext cx="11042296" cy="202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PRINSIP 1 - PEOPLE FACE TRADEOFFS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4052" y="3934895"/>
            <a:ext cx="1252255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Sumber Daya Terbatas: Setiap keputusan yang diambil melibatkan pengorbanan sumber daya karena kita memiliki sumber daya yang terbatas, tetapi keinginan kita tidak terbatas.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5526" y="39348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5526" y="50736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25526" y="62103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5526" y="73469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5526" y="8483621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24052" y="5041920"/>
            <a:ext cx="1252255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Biaya Kesempatan: Merupakan nilai dari alternatif terbaik yang harus dilepaskan ketika kita memilih satu opsi.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24052" y="6210320"/>
            <a:ext cx="1252255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Efisiensi Ekonomi: Mengalokasikan sumber daya dengan efisien meminimalkan tradeoffs dan memaksimalkan manfaat dari pilihan yang diambil.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24052" y="7346970"/>
            <a:ext cx="1252255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Pengambilan Keputusan: Memahami tradeoff membantu individu dan bisnis membuat keputusan yang lebih baik dalam alokasi waktu, uang, dan sumber daya.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39023" y="2285225"/>
            <a:ext cx="11067302" cy="279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THE COST OF SOMETHING IS WHAT YOU GIVE UP TO GET IT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50882" y="5332730"/>
            <a:ext cx="9909292" cy="350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Biaya Kesempatan: Biaya yang sebenarnya dari sesuatu lebih dari sekadar harga yang dibayarkan; itu juga mencakup apa yang Anda berikan untuk mendapatkannya.</a:t>
            </a:r>
          </a:p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Biaya Implisit: Biaya tersembunyi atau non-moneter terkait dengan pilihan, seperti waktu yang hilang, usaha, atau kebahagiaan yang hilang.</a:t>
            </a:r>
          </a:p>
          <a:p>
            <a:pPr algn="just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Pengambilan Keputusan: Dengan memahami biaya kesempatan, individu dan bisnis dapat membuat pilihan yang lebih rasional dengan mempertimbangkan biaya eksplisit dan implisit.</a:t>
            </a:r>
          </a:p>
          <a:p>
            <a:pPr algn="just">
              <a:lnSpc>
                <a:spcPts val="30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Analisis Marginal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Proses pengambilan keputusan yang rasional melibatkan perbandingan antara manfaat tambahan dan biaya tambahan dari suatu pilihan.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6626" y="5696106"/>
            <a:ext cx="5853180" cy="343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RATIONAL PEOPLE THINK AT THE MARGIN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Manfaat Marginal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Merupakan manfaat tambahan yang diperoleh dari mengonsumsi satu unit tambahan barang atau jasa.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749141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Biaya Marginal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8251507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Biaya tambahan yang dikeluarkan dari mengonsumsi satu unit tambahan barang atau jasa.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35831" y="4682845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3" y="0"/>
                </a:lnTo>
                <a:lnTo>
                  <a:pt x="1256063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3073" y="4682845"/>
            <a:ext cx="1359911" cy="1359911"/>
          </a:xfrm>
          <a:custGeom>
            <a:avLst/>
            <a:gdLst/>
            <a:ahLst/>
            <a:cxnLst/>
            <a:rect r="r" b="b" t="t" l="l"/>
            <a:pathLst>
              <a:path h="1359911" w="1359911">
                <a:moveTo>
                  <a:pt x="0" y="0"/>
                </a:moveTo>
                <a:lnTo>
                  <a:pt x="1359911" y="0"/>
                </a:lnTo>
                <a:lnTo>
                  <a:pt x="1359911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793873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152500" y="4792769"/>
            <a:ext cx="1504361" cy="1249988"/>
          </a:xfrm>
          <a:custGeom>
            <a:avLst/>
            <a:gdLst/>
            <a:ahLst/>
            <a:cxnLst/>
            <a:rect r="r" b="b" t="t" l="l"/>
            <a:pathLst>
              <a:path h="1249988" w="1504361">
                <a:moveTo>
                  <a:pt x="0" y="0"/>
                </a:moveTo>
                <a:lnTo>
                  <a:pt x="1504361" y="0"/>
                </a:lnTo>
                <a:lnTo>
                  <a:pt x="1504361" y="1249987"/>
                </a:lnTo>
                <a:lnTo>
                  <a:pt x="0" y="12499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0535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Incentives Positif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0535" y="7208393"/>
            <a:ext cx="473392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Insentif yang mendorong individu untuk melakukan tindakan tertentu dengan menawarkan imbalan, seperti diskon atau bonus.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97381" y="1019175"/>
            <a:ext cx="7096492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PEOPLE RESPOND TO INCENTIVES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7204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Incentives Negatif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77204" y="7208393"/>
            <a:ext cx="473392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Insentif yang mendorong individu untuk menghindari tindakan tertentu dengan memberikan penalti, seperti denda atau pajak.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93873" y="6414231"/>
            <a:ext cx="47335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Efisiensi Pasar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93873" y="7208393"/>
            <a:ext cx="4733593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Insentif berperan penting dalam mendorong efisiensi pasar dengan menyelaraskan kepentingan individu dengan kesejahteraan sosial.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SPESIALISASI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Individu dan negara dapat berspesialisasi dalam memproduksi barang dan jasa yang paling efisien mereka buat.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725926" y="301625"/>
            <a:ext cx="9237174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TRADE CAN MAKE EVERYONE BETTER OFF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2631416"/>
            <a:ext cx="4887412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VARIASI YANG LEBIH BANYAK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Perdagangan memungkinkan konsumen untuk mengakses beragam barang dan jasa yang tidak bisa mereka produksi sendiri.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6462716"/>
            <a:ext cx="479624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KEUNGGULAN KOMPARATIF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Meskipun satu pihak lebih baik dalam memproduksi segalanya, kedua pihak tetap bisa mendapatkan keuntungan dari perdagangan.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HARGA LEBIH RENDAH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091230" y="7648222"/>
            <a:ext cx="5907632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Persaingan dari perdagangan internasional dapat menurunkan harga dan meningkatkan kesejahteraan konsumen.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947720"/>
            <a:ext cx="8229600" cy="82296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60263" y="1065064"/>
            <a:ext cx="6529097" cy="652909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048871" y="1184144"/>
            <a:ext cx="4606904" cy="46069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942975" y="3343623"/>
            <a:ext cx="7188059" cy="5566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Mekanisme Pasar: Harga bertindak sebagai sinyal yang memandu alokasi sumber daya dan pilihan individu.</a:t>
            </a:r>
          </a:p>
          <a:p>
            <a:pPr algn="l">
              <a:lnSpc>
                <a:spcPts val="2940"/>
              </a:lnSpc>
            </a:pP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Kepentingan Diri: Produsen berusaha memaksimalkan keuntungan, sementara konsumen berusaha memaksimalkan kepuasan mereka.</a:t>
            </a:r>
          </a:p>
          <a:p>
            <a:pPr algn="l">
              <a:lnSpc>
                <a:spcPts val="2940"/>
              </a:lnSpc>
            </a:pP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Persaingan: Persaingan antara produsen menurunkan harga dan meningkatkan kualitas, memberikan manfaat bagi konsumen.</a:t>
            </a:r>
          </a:p>
          <a:p>
            <a:pPr algn="l">
              <a:lnSpc>
                <a:spcPts val="2940"/>
              </a:lnSpc>
            </a:pP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Inovasi: Upaya untuk meraih keuntungan mendorong inovasi dan efisiensi, yang mengarah pada pertumbuhan ekonomi.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2975" y="1715946"/>
            <a:ext cx="10594445" cy="1016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MARKETS ARE USUALLY A GOOD WAY TO ORGANIZE ECONOMIC ACTIVITY</a:t>
            </a:r>
          </a:p>
        </p:txBody>
      </p:sp>
      <p:sp>
        <p:nvSpPr>
          <p:cNvPr name="TextBox 16" id="16"/>
          <p:cNvSpPr txBox="true"/>
          <p:nvPr/>
        </p:nvSpPr>
        <p:spPr>
          <a:xfrm rot="-1906815">
            <a:off x="14377733" y="7756930"/>
            <a:ext cx="1391972" cy="449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Persaingan</a:t>
            </a:r>
          </a:p>
        </p:txBody>
      </p:sp>
      <p:sp>
        <p:nvSpPr>
          <p:cNvPr name="TextBox 17" id="17"/>
          <p:cNvSpPr txBox="true"/>
          <p:nvPr/>
        </p:nvSpPr>
        <p:spPr>
          <a:xfrm rot="-1594631">
            <a:off x="12877910" y="6283219"/>
            <a:ext cx="2144616" cy="58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Kepentingan Diri</a:t>
            </a:r>
          </a:p>
        </p:txBody>
      </p:sp>
      <p:sp>
        <p:nvSpPr>
          <p:cNvPr name="TextBox 18" id="18"/>
          <p:cNvSpPr txBox="true"/>
          <p:nvPr/>
        </p:nvSpPr>
        <p:spPr>
          <a:xfrm rot="-1277786">
            <a:off x="11792184" y="4539253"/>
            <a:ext cx="2197493" cy="678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Mekanisme Pasar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2892749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2182" y="7222393"/>
            <a:ext cx="6195600" cy="3384081"/>
          </a:xfrm>
          <a:custGeom>
            <a:avLst/>
            <a:gdLst/>
            <a:ahLst/>
            <a:cxnLst/>
            <a:rect r="r" b="b" t="t" l="l"/>
            <a:pathLst>
              <a:path h="3384081" w="6195600">
                <a:moveTo>
                  <a:pt x="0" y="0"/>
                </a:moveTo>
                <a:lnTo>
                  <a:pt x="6195601" y="0"/>
                </a:lnTo>
                <a:lnTo>
                  <a:pt x="6195601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26837" y="3132575"/>
            <a:ext cx="4235898" cy="6209424"/>
            <a:chOff x="0" y="0"/>
            <a:chExt cx="656251" cy="9620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56251" cy="962002"/>
            </a:xfrm>
            <a:custGeom>
              <a:avLst/>
              <a:gdLst/>
              <a:ahLst/>
              <a:cxnLst/>
              <a:rect r="r" b="b" t="t" l="l"/>
              <a:pathLst>
                <a:path h="962002" w="656251">
                  <a:moveTo>
                    <a:pt x="42037" y="0"/>
                  </a:moveTo>
                  <a:lnTo>
                    <a:pt x="614215" y="0"/>
                  </a:lnTo>
                  <a:cubicBezTo>
                    <a:pt x="625363" y="0"/>
                    <a:pt x="636056" y="4429"/>
                    <a:pt x="643939" y="12312"/>
                  </a:cubicBezTo>
                  <a:cubicBezTo>
                    <a:pt x="651823" y="20196"/>
                    <a:pt x="656251" y="30888"/>
                    <a:pt x="656251" y="42037"/>
                  </a:cubicBezTo>
                  <a:lnTo>
                    <a:pt x="656251" y="919965"/>
                  </a:lnTo>
                  <a:cubicBezTo>
                    <a:pt x="656251" y="943182"/>
                    <a:pt x="637431" y="962002"/>
                    <a:pt x="614215" y="962002"/>
                  </a:cubicBezTo>
                  <a:lnTo>
                    <a:pt x="42037" y="962002"/>
                  </a:lnTo>
                  <a:cubicBezTo>
                    <a:pt x="30888" y="962002"/>
                    <a:pt x="20196" y="957573"/>
                    <a:pt x="12312" y="949690"/>
                  </a:cubicBezTo>
                  <a:cubicBezTo>
                    <a:pt x="4429" y="941807"/>
                    <a:pt x="0" y="931114"/>
                    <a:pt x="0" y="919965"/>
                  </a:cubicBezTo>
                  <a:lnTo>
                    <a:pt x="0" y="42037"/>
                  </a:lnTo>
                  <a:cubicBezTo>
                    <a:pt x="0" y="30888"/>
                    <a:pt x="4429" y="20196"/>
                    <a:pt x="12312" y="12312"/>
                  </a:cubicBezTo>
                  <a:cubicBezTo>
                    <a:pt x="20196" y="4429"/>
                    <a:pt x="30888" y="0"/>
                    <a:pt x="42037" y="0"/>
                  </a:cubicBezTo>
                  <a:close/>
                </a:path>
              </a:pathLst>
            </a:custGeom>
            <a:blipFill>
              <a:blip r:embed="rId4"/>
              <a:stretch>
                <a:fillRect l="-75136" t="0" r="-16877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0652" y="3132575"/>
            <a:ext cx="6188862" cy="2961051"/>
            <a:chOff x="0" y="0"/>
            <a:chExt cx="1629988" cy="779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0652" y="6380949"/>
            <a:ext cx="6188862" cy="2961051"/>
            <a:chOff x="0" y="0"/>
            <a:chExt cx="1629988" cy="779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548485" y="3132575"/>
            <a:ext cx="6188862" cy="2961051"/>
            <a:chOff x="0" y="0"/>
            <a:chExt cx="1629988" cy="7798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548485" y="6380949"/>
            <a:ext cx="6188862" cy="2961051"/>
            <a:chOff x="0" y="0"/>
            <a:chExt cx="1629988" cy="7798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44302" y="4112215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Pemerintah menegakkan kontrak dan melindungi properti pribadi, yang sangat penting untuk pasar yang berfungsi dengan baik.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4302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Hak Milik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25413" y="945000"/>
            <a:ext cx="11546827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GOVERNMENTS CAN SOMETIMES IMPROVE MARKET OUTCOMES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302" y="7360589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Intervensi pemerintah dapat mengatasi kegagalan pasar, seperti eksternalitas atau monopoli, untuk meningkatkan kesejahteraan sosial.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4302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Kegagalan Pasar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00910" y="3916953"/>
            <a:ext cx="5445149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Pemerintah dapat menggunakan pajak dan subsidi untuk mendistribusikan ulang pendapatan dan menyediakan barang publik penting seperti pendidikan dan layanan kesehatan.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42135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Redistribusi Pendapatan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942135" y="7360589"/>
            <a:ext cx="5445149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Pemerintah dapat menggunakan pajak dan pengeluaran untuk mempengaruhi ekonomi, seperti merangsang pertumbuhan ekonomi atau mengendalikan inflasi.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1942135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Kebijakan Fiskal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116894" y="-328376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5236894" y="3514366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976584" y="2342698"/>
            <a:ext cx="6801507" cy="663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Produktivitas: Jumlah barang dan jasa yang diproduksi per pekerja adalah faktor kunci penentu standar hidup.</a:t>
            </a:r>
          </a:p>
          <a:p>
            <a:pPr algn="just">
              <a:lnSpc>
                <a:spcPts val="3080"/>
              </a:lnSpc>
            </a:pPr>
          </a:p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Investasi dalam Modal: Investasi dalam modal fisik (misalnya, mesin, peralatan) dan modal manusia (misalnya, pendidikan, keterampilan) meningkatkan produktivitas.</a:t>
            </a:r>
          </a:p>
          <a:p>
            <a:pPr algn="just">
              <a:lnSpc>
                <a:spcPts val="3080"/>
              </a:lnSpc>
            </a:pPr>
          </a:p>
          <a:p>
            <a:pPr algn="just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Kemajuan Teknologi: Inovasi teknologi mendorong pertumbuhan produktivitas dan meningkatkan standar hidup.</a:t>
            </a:r>
          </a:p>
          <a:p>
            <a:pPr algn="just">
              <a:lnSpc>
                <a:spcPts val="3080"/>
              </a:lnSpc>
            </a:pPr>
          </a:p>
          <a:p>
            <a:pPr algn="just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Pertumbuhan Ekonomi: Pertumbuhan ekonomi yang berkelanjutan bergantung pada peningkatan produktivitas dan perluasan produksi.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958476" y="819784"/>
            <a:ext cx="14854903" cy="427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0"/>
              </a:lnSpc>
            </a:pPr>
            <a:r>
              <a:rPr lang="en-US" sz="29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THE STANDARD OF LIVING DEPENDS ON A COUNTRY'S PRODUCTION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40217" y="2068918"/>
            <a:ext cx="8304816" cy="7881450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16608890" y="7034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703495"/>
            <a:ext cx="15338748" cy="650410"/>
            <a:chOff x="0" y="0"/>
            <a:chExt cx="4039835" cy="1713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39835" cy="171301"/>
            </a:xfrm>
            <a:custGeom>
              <a:avLst/>
              <a:gdLst/>
              <a:ahLst/>
              <a:cxnLst/>
              <a:rect r="r" b="b" t="t" l="l"/>
              <a:pathLst>
                <a:path h="171301" w="4039835">
                  <a:moveTo>
                    <a:pt x="30284" y="0"/>
                  </a:moveTo>
                  <a:lnTo>
                    <a:pt x="4009551" y="0"/>
                  </a:lnTo>
                  <a:cubicBezTo>
                    <a:pt x="4026276" y="0"/>
                    <a:pt x="4039835" y="13559"/>
                    <a:pt x="4039835" y="30284"/>
                  </a:cubicBezTo>
                  <a:lnTo>
                    <a:pt x="4039835" y="141018"/>
                  </a:lnTo>
                  <a:cubicBezTo>
                    <a:pt x="4039835" y="157743"/>
                    <a:pt x="4026276" y="171301"/>
                    <a:pt x="4009551" y="171301"/>
                  </a:cubicBezTo>
                  <a:lnTo>
                    <a:pt x="30284" y="171301"/>
                  </a:lnTo>
                  <a:cubicBezTo>
                    <a:pt x="13559" y="171301"/>
                    <a:pt x="0" y="157743"/>
                    <a:pt x="0" y="141018"/>
                  </a:cubicBezTo>
                  <a:lnTo>
                    <a:pt x="0" y="30284"/>
                  </a:lnTo>
                  <a:cubicBezTo>
                    <a:pt x="0" y="13559"/>
                    <a:pt x="13559" y="0"/>
                    <a:pt x="302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039835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DAGUxH3AW1g</dc:identifier>
  <dcterms:modified xsi:type="dcterms:W3CDTF">2011-08-01T06:04:30Z</dcterms:modified>
  <cp:revision>1</cp:revision>
  <dc:title>REHAGEL REISA_23240010_MINGGU 1</dc:title>
</cp:coreProperties>
</file>

<file path=docProps/thumbnail.jpeg>
</file>